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2" r:id="rId3"/>
    <p:sldId id="259" r:id="rId4"/>
    <p:sldId id="263" r:id="rId5"/>
    <p:sldId id="299" r:id="rId6"/>
    <p:sldId id="280" r:id="rId7"/>
    <p:sldId id="281" r:id="rId8"/>
    <p:sldId id="264" r:id="rId9"/>
    <p:sldId id="287" r:id="rId10"/>
    <p:sldId id="288" r:id="rId11"/>
    <p:sldId id="282" r:id="rId12"/>
    <p:sldId id="301" r:id="rId13"/>
    <p:sldId id="302" r:id="rId14"/>
    <p:sldId id="291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国家奖学金答辩" id="{94DBDC0D-8C96-4485-A02F-52A97818544E}">
          <p14:sldIdLst>
            <p14:sldId id="256"/>
            <p14:sldId id="262"/>
          </p14:sldIdLst>
        </p14:section>
        <p14:section name="基本信息" id="{35EDFD12-83CC-48C7-A0D3-E295906731CC}">
          <p14:sldIdLst>
            <p14:sldId id="259"/>
            <p14:sldId id="263"/>
            <p14:sldId id="299"/>
          </p14:sldIdLst>
        </p14:section>
        <p14:section name="学习情况" id="{CFE509B1-3FCC-4D79-85CD-5D2462BB4F05}">
          <p14:sldIdLst>
            <p14:sldId id="280"/>
            <p14:sldId id="281"/>
            <p14:sldId id="264"/>
            <p14:sldId id="287"/>
          </p14:sldIdLst>
        </p14:section>
        <p14:section name="生活情况" id="{703CF254-B5B0-46F4-8EC7-D80D5452C9EE}">
          <p14:sldIdLst>
            <p14:sldId id="288"/>
            <p14:sldId id="282"/>
          </p14:sldIdLst>
        </p14:section>
        <p14:section name="致谢" id="{9005626E-C3EB-40B7-8EFC-806FF0316A76}">
          <p14:sldIdLst>
            <p14:sldId id="301"/>
            <p14:sldId id="302"/>
          </p14:sldIdLst>
        </p14:section>
        <p14:section name="感谢聆听" id="{44602165-DDD2-45D1-AEEE-21E1A8459918}">
          <p14:sldIdLst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D9"/>
    <a:srgbClr val="E2F0D9"/>
    <a:srgbClr val="DCFFAB"/>
    <a:srgbClr val="CCFF99"/>
    <a:srgbClr val="9966FF"/>
    <a:srgbClr val="E9D5FB"/>
    <a:srgbClr val="DAC8FF"/>
    <a:srgbClr val="FFF4F4"/>
    <a:srgbClr val="FAC8C8"/>
    <a:srgbClr val="FF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3" autoAdjust="0"/>
    <p:restoredTop sz="94660"/>
  </p:normalViewPr>
  <p:slideViewPr>
    <p:cSldViewPr snapToGrid="0">
      <p:cViewPr varScale="1">
        <p:scale>
          <a:sx n="90" d="100"/>
          <a:sy n="90" d="100"/>
        </p:scale>
        <p:origin x="9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3524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B400C3-5B65-4E77-B0DA-7C9AE212EEA9}" type="datetimeFigureOut">
              <a:rPr lang="zh-CN" altLang="en-US" smtClean="0"/>
              <a:t>2025/3/19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52089-9A50-4C82-AC28-89F19D3E3D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554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234F7-A930-471E-B173-BC89CDF196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240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234F7-A930-471E-B173-BC89CDF196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0160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>
          <a:gsLst>
            <a:gs pos="0">
              <a:srgbClr val="FFFFD9"/>
            </a:gs>
            <a:gs pos="100000">
              <a:srgbClr val="E2F0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6A4443-3F7D-7927-B752-01C4156E1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C5FEB8-359B-E306-AB16-65551493E0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52B8C9-2897-C2F0-8F9F-608FF56E4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7078-FAC0-42AB-8A44-6EB2DD8A2AAD}" type="datetimeFigureOut">
              <a:rPr lang="zh-CN" altLang="en-US" smtClean="0"/>
              <a:t>2025/3/19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9BA2FC-23BB-F9C0-3DBE-F1D34E0D0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5D4279-971E-9E60-25EF-F76C36FF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595-E8D9-4A93-A825-2C2446B05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394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gradFill>
          <a:gsLst>
            <a:gs pos="0">
              <a:srgbClr val="FFFFD9"/>
            </a:gs>
            <a:gs pos="100000">
              <a:srgbClr val="E2F0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D0A09C-8AA6-458B-D7BD-643D8C1E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A79FAF-4AB7-32A5-36DB-F52DF97A1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153E94-4B96-6DCB-1372-744C45D5C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7078-FAC0-42AB-8A44-6EB2DD8A2AAD}" type="datetimeFigureOut">
              <a:rPr lang="zh-CN" altLang="en-US" smtClean="0"/>
              <a:t>2025/3/19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9EAF34-0FA8-3F4C-B7C2-C97AB0EA1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76062B-1258-CB99-62A3-B1814E456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595-E8D9-4A93-A825-2C2446B05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214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08D0F1-BCC2-D0C6-2372-5C3E49D9D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1175" y="281354"/>
            <a:ext cx="9223592" cy="717530"/>
          </a:xfrm>
          <a:prstGeom prst="rect">
            <a:avLst/>
          </a:prstGeom>
        </p:spPr>
        <p:txBody>
          <a:bodyPr/>
          <a:lstStyle>
            <a:lvl1pPr algn="l">
              <a:lnSpc>
                <a:spcPct val="100000"/>
              </a:lnSpc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1D5A9A7-B935-6208-8170-E09F96DF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7078-FAC0-42AB-8A44-6EB2DD8A2AAD}" type="datetimeFigureOut">
              <a:rPr lang="zh-CN" altLang="en-US" smtClean="0"/>
              <a:t>2025/3/19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8318286-9FED-81DD-D760-0AD94296B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92B96CF-5FB1-E9BA-6813-65BB57F57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595-E8D9-4A93-A825-2C2446B05F6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7916518-B0F2-55FA-736E-59308A1662BE}"/>
              </a:ext>
            </a:extLst>
          </p:cNvPr>
          <p:cNvGrpSpPr/>
          <p:nvPr userDrawn="1"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A91251E4-7C51-D821-D725-A19343FE6455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DB64CAB3-F3D0-5CE9-016F-E67FC65FD25F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76300E9C-4BEE-7EFB-9163-62F34B86D504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E7F2FAF2-93D6-5B90-2013-0EB3293E81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BF597751-1D0E-1B43-6417-A1F0F98D8C75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3995979F-340F-27F8-2D68-31F098A6C673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D4DDA7D3-F2A0-36C7-4D5A-D31DFCBF54F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96542EF4-4767-926D-21DF-977B2A1149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24EF8F4D-060C-DEB3-917F-ACAE879304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198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gradFill>
          <a:gsLst>
            <a:gs pos="0">
              <a:srgbClr val="FFFFD9"/>
            </a:gs>
            <a:gs pos="100000">
              <a:srgbClr val="E2F0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98C37-6963-F082-A048-F05F1A28A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1175" y="281353"/>
            <a:ext cx="9223592" cy="7175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2C1E6A-8B2F-42BF-3125-6AEE155E0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457200" indent="-457200" algn="l">
              <a:spcBef>
                <a:spcPts val="1000"/>
              </a:spcBef>
              <a:buFont typeface="Arial" panose="020B0604020202020204" pitchFamily="34" charset="0"/>
              <a:buChar char="•"/>
              <a:defRPr lang="zh-CN" altLang="en-US" sz="2800" kern="1200" dirty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5pPr>
          </a:lstStyle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1991E8-7944-F757-F455-FF8F8D9F1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7078-FAC0-42AB-8A44-6EB2DD8A2AAD}" type="datetimeFigureOut">
              <a:rPr lang="zh-CN" altLang="en-US" smtClean="0"/>
              <a:t>2025/3/19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45BCD6-42CA-CC18-3673-6875FDBAA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6072F6-459E-C75C-EF84-0777F6DC1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595-E8D9-4A93-A825-2C2446B05F6B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3E6A861-2693-A41C-5296-9F78BD3C23CE}"/>
              </a:ext>
            </a:extLst>
          </p:cNvPr>
          <p:cNvGrpSpPr/>
          <p:nvPr userDrawn="1"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B8644E37-8073-1FBF-6818-0B3D51FC9636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1407A85E-9F2C-A0AD-DFBC-D3624A6FC4BC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8A07916-003B-F544-D386-8C169FC7314D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751EEB25-BD14-2D0A-B368-EDFB90C25D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95CEA110-584D-AE53-FF4E-A47FFA86FE8F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1B54ECDF-C9A5-E899-9FF0-52F9974E8B96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B2424BE7-4CEE-D1FA-CBA7-1DE6E716B5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C8AE2A3B-F28D-2297-39E7-E4A4A81516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AD722620-FCFF-17CD-F03F-117872677D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71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gradFill>
          <a:gsLst>
            <a:gs pos="0">
              <a:srgbClr val="FFFFD9"/>
            </a:gs>
            <a:gs pos="100000">
              <a:srgbClr val="E2F0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449441-195A-0B55-DF03-9CDE088F9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1175" y="281353"/>
            <a:ext cx="9223591" cy="71753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zh-CN" altLang="en-US" sz="3600" b="1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271A49-5AC8-3360-9A5D-EC95FACE42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E4210C-D33B-8D37-95CB-863E56368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1E938F-BEED-11F9-5421-71F5E7DCF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7078-FAC0-42AB-8A44-6EB2DD8A2AAD}" type="datetimeFigureOut">
              <a:rPr lang="zh-CN" altLang="en-US" smtClean="0"/>
              <a:t>2025/3/19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00D1F6-F7B4-71B4-FD35-BE4CF4EA6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EB0819-A50E-A0AF-2C6A-B5E67F185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595-E8D9-4A93-A825-2C2446B05F6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A636959-1711-31DE-D01A-5A32A351FC4B}"/>
              </a:ext>
            </a:extLst>
          </p:cNvPr>
          <p:cNvGrpSpPr/>
          <p:nvPr userDrawn="1"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3CA50135-DD5F-A934-EB39-0AC33123DA77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A7D43A7F-717E-AD5C-7FF8-56803798C8B3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59802B0A-B421-D9CA-8327-7912531C3D99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4FA85680-D642-2E62-52D5-5FEB38A460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E7EA0FA5-443C-1D29-D929-A572E8B4363C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8433AACE-390E-6711-044B-A0FCF49E027E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3F0FC682-6BA8-562B-0AF0-B06304237C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E595E66D-2E5C-05DA-12C4-AC3A2A8F92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221DA8B6-065D-5077-5675-D8A968B0F53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624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rgbClr val="FFFFD9"/>
            </a:gs>
            <a:gs pos="100000">
              <a:srgbClr val="E2F0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4655ED9-F1D6-A5AE-6BA9-1DD04C2D9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B7078-FAC0-42AB-8A44-6EB2DD8A2AAD}" type="datetimeFigureOut">
              <a:rPr lang="zh-CN" altLang="en-US" smtClean="0"/>
              <a:t>2025/3/19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5A9056B-358C-BB69-5DE9-15A74420D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7A1082F-7AFE-5ECC-370A-4A99599B4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595-E8D9-4A93-A825-2C2446B05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1388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D9"/>
            </a:gs>
            <a:gs pos="100000">
              <a:srgbClr val="E2F0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69ABB3-D174-83B1-A113-D60B15116F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B7078-FAC0-42AB-8A44-6EB2DD8A2AAD}" type="datetimeFigureOut">
              <a:rPr lang="zh-CN" altLang="en-US" smtClean="0"/>
              <a:t>2025/3/19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BD3732-57E7-2F15-299D-B3EC304FDB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33FD3C-06FD-3095-9CB3-D382F740C3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EF595-E8D9-4A93-A825-2C2446B05F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6547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6" r:id="rId3"/>
    <p:sldLayoutId id="2147483650" r:id="rId4"/>
    <p:sldLayoutId id="2147483652" r:id="rId5"/>
    <p:sldLayoutId id="214748365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D9"/>
            </a:gs>
            <a:gs pos="100000">
              <a:srgbClr val="E2F0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370A361B-BE4F-A7E0-E79A-62A6BFFFF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3" y="4458073"/>
            <a:ext cx="9144000" cy="1655762"/>
          </a:xfrm>
        </p:spPr>
        <p:txBody>
          <a:bodyPr/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申请者：王芊翔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2023.9.15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7FF9F62-80B8-420E-531E-E2F092036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864" y="1223634"/>
            <a:ext cx="5092272" cy="174446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EA07D97-38FF-1090-E2FA-88D05FD94D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744932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国家奖学金答辩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70F3DE6-A0F2-B7D0-4903-E68C316E7D17}"/>
              </a:ext>
            </a:extLst>
          </p:cNvPr>
          <p:cNvCxnSpPr>
            <a:cxnSpLocks/>
          </p:cNvCxnSpPr>
          <p:nvPr/>
        </p:nvCxnSpPr>
        <p:spPr>
          <a:xfrm>
            <a:off x="3106524" y="4239538"/>
            <a:ext cx="5924718" cy="0"/>
          </a:xfrm>
          <a:prstGeom prst="line">
            <a:avLst/>
          </a:prstGeom>
          <a:ln w="25400">
            <a:gradFill flip="none" rotWithShape="1">
              <a:gsLst>
                <a:gs pos="99000">
                  <a:srgbClr val="FF0000"/>
                </a:gs>
                <a:gs pos="21000">
                  <a:srgbClr val="4472C4"/>
                </a:gs>
                <a:gs pos="51000">
                  <a:srgbClr val="92D050"/>
                </a:gs>
                <a:gs pos="76000">
                  <a:srgbClr val="FFC00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25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20000"/>
                <a:lumOff val="80000"/>
              </a:schemeClr>
            </a:gs>
            <a:gs pos="100000">
              <a:schemeClr val="accent4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26593A6-84E3-FAA9-58D8-2EC25DC0F7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32" y="0"/>
            <a:ext cx="6846568" cy="6858000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004B0ACF-90CD-C8FD-774C-B67E9F95E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生活情况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8E3921E-1D10-9574-144D-8A9F3B3E2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2378277" cy="1500187"/>
          </a:xfrm>
        </p:spPr>
        <p:txBody>
          <a:bodyPr/>
          <a:lstStyle/>
          <a:p>
            <a:pPr algn="dist"/>
            <a:r>
              <a:rPr lang="en-US" altLang="zh-CN" b="1" dirty="0"/>
              <a:t>Life Status</a:t>
            </a:r>
            <a:endParaRPr lang="zh-CN" altLang="en-US" b="1" dirty="0"/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CD90607C-56F1-D41A-E404-17CDCFF28C4A}"/>
              </a:ext>
            </a:extLst>
          </p:cNvPr>
          <p:cNvCxnSpPr>
            <a:cxnSpLocks/>
          </p:cNvCxnSpPr>
          <p:nvPr/>
        </p:nvCxnSpPr>
        <p:spPr>
          <a:xfrm>
            <a:off x="937253" y="4562475"/>
            <a:ext cx="4033581" cy="26988"/>
          </a:xfrm>
          <a:prstGeom prst="line">
            <a:avLst/>
          </a:prstGeom>
          <a:ln w="25400">
            <a:gradFill flip="none" rotWithShape="1">
              <a:gsLst>
                <a:gs pos="99000">
                  <a:srgbClr val="FF0000"/>
                </a:gs>
                <a:gs pos="21000">
                  <a:srgbClr val="4472C4"/>
                </a:gs>
                <a:gs pos="51000">
                  <a:srgbClr val="92D050"/>
                </a:gs>
                <a:gs pos="76000">
                  <a:srgbClr val="FFC00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637619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20000"/>
                <a:lumOff val="80000"/>
              </a:schemeClr>
            </a:gs>
            <a:gs pos="100000">
              <a:schemeClr val="accent4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74A5339-321C-AF2F-27EB-1305F3D53B25}"/>
              </a:ext>
            </a:extLst>
          </p:cNvPr>
          <p:cNvSpPr txBox="1"/>
          <p:nvPr/>
        </p:nvSpPr>
        <p:spPr>
          <a:xfrm>
            <a:off x="1574737" y="316935"/>
            <a:ext cx="7787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音乐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6CB640E-D879-58A4-75EF-284FD6BB3D1E}"/>
              </a:ext>
            </a:extLst>
          </p:cNvPr>
          <p:cNvGrpSpPr/>
          <p:nvPr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EC7E4BC-8BF8-764C-00A5-4A28587566CA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3A0CD361-54C1-4432-A270-B15732DBEEA2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6B1EF75A-7F36-B819-9672-845152B93322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F5D9518E-05D6-0812-B050-1FC5576A2C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014D620-F3D3-7D9D-3A3B-4B87CC9A2337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1DFA0B02-4726-05D5-5414-4F46B6E9FAAA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F29D2638-59C5-A6DB-5DD8-869D809528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2393C179-A8B1-A2A4-237D-9D1355D920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21FE1B5D-64EA-3F4C-AEC0-E691708211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D15B446-E638-E124-069A-A61BF717453F}"/>
              </a:ext>
            </a:extLst>
          </p:cNvPr>
          <p:cNvGrpSpPr/>
          <p:nvPr/>
        </p:nvGrpSpPr>
        <p:grpSpPr>
          <a:xfrm>
            <a:off x="915931" y="1268261"/>
            <a:ext cx="10443368" cy="564257"/>
            <a:chOff x="1465568" y="2612462"/>
            <a:chExt cx="10443368" cy="564257"/>
          </a:xfrm>
        </p:grpSpPr>
        <p:sp>
          <p:nvSpPr>
            <p:cNvPr id="3" name="出自【趣你的PPT】(微信:qunideppt)：最优质的PPT资源库">
              <a:extLst>
                <a:ext uri="{FF2B5EF4-FFF2-40B4-BE49-F238E27FC236}">
                  <a16:creationId xmlns:a16="http://schemas.microsoft.com/office/drawing/2014/main" id="{98B6D068-3555-0CC4-93A0-919C18D0F107}"/>
                </a:ext>
              </a:extLst>
            </p:cNvPr>
            <p:cNvSpPr/>
            <p:nvPr/>
          </p:nvSpPr>
          <p:spPr>
            <a:xfrm>
              <a:off x="1465568" y="2786500"/>
              <a:ext cx="296333" cy="296333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tint val="66000"/>
                    <a:satMod val="160000"/>
                  </a:srgbClr>
                </a:gs>
                <a:gs pos="100000">
                  <a:srgbClr val="014B8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1B5F1238-B245-506A-8BCD-8B854063AEE2}"/>
                </a:ext>
              </a:extLst>
            </p:cNvPr>
            <p:cNvSpPr/>
            <p:nvPr/>
          </p:nvSpPr>
          <p:spPr>
            <a:xfrm>
              <a:off x="2038735" y="2612462"/>
              <a:ext cx="9870201" cy="5642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内容</a:t>
              </a:r>
              <a:endPara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9197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20000"/>
                <a:lumOff val="80000"/>
              </a:schemeClr>
            </a:gs>
            <a:gs pos="100000">
              <a:schemeClr val="accent6">
                <a:lumMod val="40000"/>
                <a:lumOff val="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26593A6-84E3-FAA9-58D8-2EC25DC0F7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32" y="0"/>
            <a:ext cx="6846568" cy="6858000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004B0ACF-90CD-C8FD-774C-B67E9F95E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8E3921E-1D10-9574-144D-8A9F3B3E2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3360770" cy="1500187"/>
          </a:xfrm>
        </p:spPr>
        <p:txBody>
          <a:bodyPr/>
          <a:lstStyle/>
          <a:p>
            <a:pPr algn="dist"/>
            <a:r>
              <a:rPr lang="en-US" altLang="zh-CN" b="1" dirty="0"/>
              <a:t>Acknowledgement</a:t>
            </a:r>
            <a:endParaRPr lang="zh-CN" altLang="en-US" b="1" dirty="0"/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CD90607C-56F1-D41A-E404-17CDCFF28C4A}"/>
              </a:ext>
            </a:extLst>
          </p:cNvPr>
          <p:cNvCxnSpPr>
            <a:cxnSpLocks/>
          </p:cNvCxnSpPr>
          <p:nvPr/>
        </p:nvCxnSpPr>
        <p:spPr>
          <a:xfrm>
            <a:off x="937253" y="4562475"/>
            <a:ext cx="4033581" cy="26988"/>
          </a:xfrm>
          <a:prstGeom prst="line">
            <a:avLst/>
          </a:prstGeom>
          <a:ln w="25400">
            <a:gradFill flip="none" rotWithShape="1">
              <a:gsLst>
                <a:gs pos="99000">
                  <a:srgbClr val="FF0000"/>
                </a:gs>
                <a:gs pos="21000">
                  <a:srgbClr val="4472C4"/>
                </a:gs>
                <a:gs pos="51000">
                  <a:srgbClr val="92D050"/>
                </a:gs>
                <a:gs pos="76000">
                  <a:srgbClr val="FFC00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23161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20000"/>
                <a:lumOff val="80000"/>
              </a:schemeClr>
            </a:gs>
            <a:gs pos="100000">
              <a:schemeClr val="accent6">
                <a:lumMod val="40000"/>
                <a:lumOff val="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74A5339-321C-AF2F-27EB-1305F3D53B25}"/>
              </a:ext>
            </a:extLst>
          </p:cNvPr>
          <p:cNvSpPr txBox="1"/>
          <p:nvPr/>
        </p:nvSpPr>
        <p:spPr>
          <a:xfrm>
            <a:off x="1574737" y="316935"/>
            <a:ext cx="7787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致谢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B06AE71-64F7-2F71-AD9C-DE88C0860A5D}"/>
              </a:ext>
            </a:extLst>
          </p:cNvPr>
          <p:cNvGrpSpPr/>
          <p:nvPr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EC7E4BC-8BF8-764C-00A5-4A28587566CA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3A0CD361-54C1-4432-A270-B15732DBEEA2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6B1EF75A-7F36-B819-9672-845152B93322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F5D9518E-05D6-0812-B050-1FC5576A2C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014D620-F3D3-7D9D-3A3B-4B87CC9A2337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1DFA0B02-4726-05D5-5414-4F46B6E9FAAA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F29D2638-59C5-A6DB-5DD8-869D809528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2393C179-A8B1-A2A4-237D-9D1355D920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21FE1B5D-64EA-3F4C-AEC0-E691708211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2094D564-BAFD-A1AD-AB7E-3D25A9071F90}"/>
              </a:ext>
            </a:extLst>
          </p:cNvPr>
          <p:cNvGrpSpPr/>
          <p:nvPr/>
        </p:nvGrpSpPr>
        <p:grpSpPr>
          <a:xfrm>
            <a:off x="2861468" y="1683438"/>
            <a:ext cx="8480984" cy="564257"/>
            <a:chOff x="1465568" y="2612462"/>
            <a:chExt cx="8480984" cy="564257"/>
          </a:xfrm>
        </p:grpSpPr>
        <p:sp>
          <p:nvSpPr>
            <p:cNvPr id="4" name="出自【趣你的PPT】(微信:qunideppt)：最优质的PPT资源库">
              <a:extLst>
                <a:ext uri="{FF2B5EF4-FFF2-40B4-BE49-F238E27FC236}">
                  <a16:creationId xmlns:a16="http://schemas.microsoft.com/office/drawing/2014/main" id="{7F46D7E2-6E88-8FCF-61D6-239E76B9ED9F}"/>
                </a:ext>
              </a:extLst>
            </p:cNvPr>
            <p:cNvSpPr/>
            <p:nvPr/>
          </p:nvSpPr>
          <p:spPr>
            <a:xfrm>
              <a:off x="1465568" y="2786500"/>
              <a:ext cx="296333" cy="296333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tint val="66000"/>
                    <a:satMod val="160000"/>
                  </a:srgbClr>
                </a:gs>
                <a:gs pos="100000">
                  <a:srgbClr val="014B8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9E35EAA-6F67-0BED-19D4-B7C760170929}"/>
                </a:ext>
              </a:extLst>
            </p:cNvPr>
            <p:cNvSpPr/>
            <p:nvPr/>
          </p:nvSpPr>
          <p:spPr>
            <a:xfrm>
              <a:off x="2038736" y="2612462"/>
              <a:ext cx="7907816" cy="5642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感谢学校、学院给予的评选机会</a:t>
              </a:r>
              <a:endPara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4BB6E2D-7F79-8749-24CA-E85D9AC8FF99}"/>
              </a:ext>
            </a:extLst>
          </p:cNvPr>
          <p:cNvGrpSpPr/>
          <p:nvPr/>
        </p:nvGrpSpPr>
        <p:grpSpPr>
          <a:xfrm>
            <a:off x="2861468" y="2762319"/>
            <a:ext cx="8480984" cy="564257"/>
            <a:chOff x="1465568" y="2612462"/>
            <a:chExt cx="8480984" cy="564257"/>
          </a:xfrm>
        </p:grpSpPr>
        <p:sp>
          <p:nvSpPr>
            <p:cNvPr id="19" name="出自【趣你的PPT】(微信:qunideppt)：最优质的PPT资源库">
              <a:extLst>
                <a:ext uri="{FF2B5EF4-FFF2-40B4-BE49-F238E27FC236}">
                  <a16:creationId xmlns:a16="http://schemas.microsoft.com/office/drawing/2014/main" id="{E93719E1-FFE0-8C07-E03C-C52B70EFA66E}"/>
                </a:ext>
              </a:extLst>
            </p:cNvPr>
            <p:cNvSpPr/>
            <p:nvPr/>
          </p:nvSpPr>
          <p:spPr>
            <a:xfrm>
              <a:off x="1465568" y="2786500"/>
              <a:ext cx="296333" cy="296333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tint val="66000"/>
                    <a:satMod val="160000"/>
                  </a:srgbClr>
                </a:gs>
                <a:gs pos="100000">
                  <a:srgbClr val="014B8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A905C1-7CEB-A0B8-D3DE-B9CC6BF68FF0}"/>
                </a:ext>
              </a:extLst>
            </p:cNvPr>
            <p:cNvSpPr/>
            <p:nvPr/>
          </p:nvSpPr>
          <p:spPr>
            <a:xfrm>
              <a:off x="2038736" y="2612462"/>
              <a:ext cx="7907816" cy="5642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感谢评委老师和各位同学的聆听</a:t>
              </a:r>
              <a:endPara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72D77548-E372-A121-EFC1-AF4EC3DC9BC3}"/>
              </a:ext>
            </a:extLst>
          </p:cNvPr>
          <p:cNvGrpSpPr/>
          <p:nvPr/>
        </p:nvGrpSpPr>
        <p:grpSpPr>
          <a:xfrm>
            <a:off x="2861468" y="3844420"/>
            <a:ext cx="8480984" cy="564257"/>
            <a:chOff x="1465568" y="2612462"/>
            <a:chExt cx="8480984" cy="564257"/>
          </a:xfrm>
        </p:grpSpPr>
        <p:sp>
          <p:nvSpPr>
            <p:cNvPr id="25" name="出自【趣你的PPT】(微信:qunideppt)：最优质的PPT资源库">
              <a:extLst>
                <a:ext uri="{FF2B5EF4-FFF2-40B4-BE49-F238E27FC236}">
                  <a16:creationId xmlns:a16="http://schemas.microsoft.com/office/drawing/2014/main" id="{ABB4FABB-D5E1-8BDB-6BE3-561CEB1E8915}"/>
                </a:ext>
              </a:extLst>
            </p:cNvPr>
            <p:cNvSpPr/>
            <p:nvPr/>
          </p:nvSpPr>
          <p:spPr>
            <a:xfrm>
              <a:off x="1465568" y="2786500"/>
              <a:ext cx="296333" cy="296333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tint val="66000"/>
                    <a:satMod val="160000"/>
                  </a:srgbClr>
                </a:gs>
                <a:gs pos="100000">
                  <a:srgbClr val="014B8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2D44524C-886C-6FC7-6274-852B72A84334}"/>
                </a:ext>
              </a:extLst>
            </p:cNvPr>
            <p:cNvSpPr/>
            <p:nvPr/>
          </p:nvSpPr>
          <p:spPr>
            <a:xfrm>
              <a:off x="2038736" y="2612462"/>
              <a:ext cx="7907816" cy="5642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感谢各位老师对我的指导</a:t>
              </a:r>
              <a:endPara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7995575-E2AB-245B-69E0-3DF38D1C2575}"/>
              </a:ext>
            </a:extLst>
          </p:cNvPr>
          <p:cNvGrpSpPr/>
          <p:nvPr/>
        </p:nvGrpSpPr>
        <p:grpSpPr>
          <a:xfrm>
            <a:off x="2861468" y="4926522"/>
            <a:ext cx="8480984" cy="564257"/>
            <a:chOff x="1465568" y="2612462"/>
            <a:chExt cx="8480984" cy="564257"/>
          </a:xfrm>
        </p:grpSpPr>
        <p:sp>
          <p:nvSpPr>
            <p:cNvPr id="28" name="出自【趣你的PPT】(微信:qunideppt)：最优质的PPT资源库">
              <a:extLst>
                <a:ext uri="{FF2B5EF4-FFF2-40B4-BE49-F238E27FC236}">
                  <a16:creationId xmlns:a16="http://schemas.microsoft.com/office/drawing/2014/main" id="{1967423C-A044-BD75-D158-B22B31B7CB0D}"/>
                </a:ext>
              </a:extLst>
            </p:cNvPr>
            <p:cNvSpPr/>
            <p:nvPr/>
          </p:nvSpPr>
          <p:spPr>
            <a:xfrm>
              <a:off x="1465568" y="2786500"/>
              <a:ext cx="296333" cy="296333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tint val="66000"/>
                    <a:satMod val="160000"/>
                  </a:srgbClr>
                </a:gs>
                <a:gs pos="100000">
                  <a:srgbClr val="014B8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4E79C55-68F2-7074-F6D0-D061E2D2B531}"/>
                </a:ext>
              </a:extLst>
            </p:cNvPr>
            <p:cNvSpPr/>
            <p:nvPr/>
          </p:nvSpPr>
          <p:spPr>
            <a:xfrm>
              <a:off x="2038736" y="2612462"/>
              <a:ext cx="7907816" cy="5642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感谢家人的支持</a:t>
              </a:r>
              <a:endPara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9384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20000"/>
                <a:lumOff val="80000"/>
              </a:schemeClr>
            </a:gs>
            <a:gs pos="100000">
              <a:schemeClr val="accent6">
                <a:lumMod val="40000"/>
                <a:lumOff val="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552A1FC-F9A5-4097-0D17-C088424B30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2212359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3C44CFB7-BEFF-EE66-92A9-7969AD9FFF4A}"/>
              </a:ext>
            </a:extLst>
          </p:cNvPr>
          <p:cNvGrpSpPr/>
          <p:nvPr/>
        </p:nvGrpSpPr>
        <p:grpSpPr>
          <a:xfrm>
            <a:off x="733839" y="2248234"/>
            <a:ext cx="10724321" cy="2361531"/>
            <a:chOff x="733836" y="2390459"/>
            <a:chExt cx="10724321" cy="2361531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AD495C56-8023-E0CB-46E9-F88536A4E614}"/>
                </a:ext>
              </a:extLst>
            </p:cNvPr>
            <p:cNvCxnSpPr>
              <a:cxnSpLocks/>
            </p:cNvCxnSpPr>
            <p:nvPr/>
          </p:nvCxnSpPr>
          <p:spPr>
            <a:xfrm>
              <a:off x="3148757" y="3676638"/>
              <a:ext cx="5894485" cy="0"/>
            </a:xfrm>
            <a:prstGeom prst="line">
              <a:avLst/>
            </a:prstGeom>
            <a:ln w="25400">
              <a:gradFill flip="none" rotWithShape="1">
                <a:gsLst>
                  <a:gs pos="99000">
                    <a:srgbClr val="FF0000"/>
                  </a:gs>
                  <a:gs pos="21000">
                    <a:srgbClr val="4472C4"/>
                  </a:gs>
                  <a:gs pos="51000">
                    <a:srgbClr val="92D050"/>
                  </a:gs>
                  <a:gs pos="76000">
                    <a:srgbClr val="FFC000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4A8462D-6CC9-5FE7-0FAA-6C704CF7074F}"/>
                </a:ext>
              </a:extLst>
            </p:cNvPr>
            <p:cNvSpPr txBox="1"/>
            <p:nvPr/>
          </p:nvSpPr>
          <p:spPr>
            <a:xfrm>
              <a:off x="733836" y="2390459"/>
              <a:ext cx="1072432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b="1" dirty="0">
                  <a:solidFill>
                    <a:srgbClr val="59595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　感谢倾听！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EFD4FCF-B1BB-771A-6FA4-21D6C22A408C}"/>
                </a:ext>
              </a:extLst>
            </p:cNvPr>
            <p:cNvSpPr txBox="1"/>
            <p:nvPr/>
          </p:nvSpPr>
          <p:spPr>
            <a:xfrm>
              <a:off x="2557800" y="3920993"/>
              <a:ext cx="70763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申请者：王芊翔</a:t>
              </a:r>
              <a:endPara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algn="ctr"/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2023.9.15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31138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D9"/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985C9AF5-5376-D9B4-CD83-9A30EA124639}"/>
              </a:ext>
            </a:extLst>
          </p:cNvPr>
          <p:cNvSpPr txBox="1"/>
          <p:nvPr/>
        </p:nvSpPr>
        <p:spPr>
          <a:xfrm rot="16200000">
            <a:off x="2662589" y="1035879"/>
            <a:ext cx="1292662" cy="26962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目录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9BB994-B298-BCBD-FCDF-3095CF5E9E0D}"/>
              </a:ext>
            </a:extLst>
          </p:cNvPr>
          <p:cNvGrpSpPr/>
          <p:nvPr/>
        </p:nvGrpSpPr>
        <p:grpSpPr>
          <a:xfrm>
            <a:off x="6442641" y="1668382"/>
            <a:ext cx="3529840" cy="3383222"/>
            <a:chOff x="2616537" y="2680302"/>
            <a:chExt cx="4482548" cy="2294086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487AA269-8BF0-89C3-8775-FDCF00BA490E}"/>
                </a:ext>
              </a:extLst>
            </p:cNvPr>
            <p:cNvSpPr txBox="1"/>
            <p:nvPr/>
          </p:nvSpPr>
          <p:spPr>
            <a:xfrm>
              <a:off x="2616537" y="2680302"/>
              <a:ext cx="4482548" cy="354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 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基本信息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382AE24-073E-CFAE-446A-FB6ACCCEE0C2}"/>
                </a:ext>
              </a:extLst>
            </p:cNvPr>
            <p:cNvSpPr txBox="1"/>
            <p:nvPr/>
          </p:nvSpPr>
          <p:spPr>
            <a:xfrm>
              <a:off x="2616537" y="3327028"/>
              <a:ext cx="4482548" cy="354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2 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学习情况</a:t>
              </a:r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23B51553-16AF-214A-18D8-3BCD0D87FA4B}"/>
                </a:ext>
              </a:extLst>
            </p:cNvPr>
            <p:cNvSpPr txBox="1"/>
            <p:nvPr/>
          </p:nvSpPr>
          <p:spPr>
            <a:xfrm>
              <a:off x="2616537" y="3973754"/>
              <a:ext cx="4482548" cy="354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3 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兴趣生活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AE3A72B9-8FF4-A123-2D6F-5DD5EE9A9B78}"/>
                </a:ext>
              </a:extLst>
            </p:cNvPr>
            <p:cNvSpPr txBox="1"/>
            <p:nvPr/>
          </p:nvSpPr>
          <p:spPr>
            <a:xfrm>
              <a:off x="2616537" y="4619604"/>
              <a:ext cx="4482548" cy="354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4 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致谢</a:t>
              </a:r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F991F1C7-0E21-5934-AF56-F92F1B1F60F6}"/>
              </a:ext>
            </a:extLst>
          </p:cNvPr>
          <p:cNvSpPr/>
          <p:nvPr/>
        </p:nvSpPr>
        <p:spPr>
          <a:xfrm>
            <a:off x="5693890" y="1203612"/>
            <a:ext cx="5027342" cy="4312762"/>
          </a:xfrm>
          <a:prstGeom prst="rect">
            <a:avLst/>
          </a:prstGeom>
          <a:noFill/>
          <a:ln w="25400">
            <a:gradFill flip="none" rotWithShape="1">
              <a:gsLst>
                <a:gs pos="100000">
                  <a:srgbClr val="FF0000"/>
                </a:gs>
                <a:gs pos="31000">
                  <a:srgbClr val="4472C4"/>
                </a:gs>
                <a:gs pos="58000">
                  <a:srgbClr val="92D050"/>
                </a:gs>
                <a:gs pos="80000">
                  <a:srgbClr val="FFC000"/>
                </a:gs>
              </a:gsLst>
              <a:lin ang="270000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19FC76A-C273-E86B-65F0-F6A949A997A5}"/>
              </a:ext>
            </a:extLst>
          </p:cNvPr>
          <p:cNvSpPr txBox="1"/>
          <p:nvPr/>
        </p:nvSpPr>
        <p:spPr>
          <a:xfrm rot="16200000">
            <a:off x="2945278" y="1899255"/>
            <a:ext cx="800219" cy="27692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CATALOG</a:t>
            </a:r>
            <a:endParaRPr lang="zh-CN" altLang="en-US" sz="40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5357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04B0ACF-90CD-C8FD-774C-B67E9F95E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基本信息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8E3921E-1D10-9574-144D-8A9F3B3E2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3487231" cy="1500187"/>
          </a:xfrm>
        </p:spPr>
        <p:txBody>
          <a:bodyPr/>
          <a:lstStyle/>
          <a:p>
            <a:pPr algn="dist"/>
            <a:r>
              <a:rPr lang="en-US" altLang="zh-CN" b="1" dirty="0"/>
              <a:t>Self-Introduction</a:t>
            </a:r>
            <a:endParaRPr lang="zh-CN" altLang="en-US" b="1" dirty="0"/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CD90607C-56F1-D41A-E404-17CDCFF28C4A}"/>
              </a:ext>
            </a:extLst>
          </p:cNvPr>
          <p:cNvCxnSpPr>
            <a:cxnSpLocks/>
          </p:cNvCxnSpPr>
          <p:nvPr/>
        </p:nvCxnSpPr>
        <p:spPr>
          <a:xfrm>
            <a:off x="937253" y="4562475"/>
            <a:ext cx="4033581" cy="26988"/>
          </a:xfrm>
          <a:prstGeom prst="line">
            <a:avLst/>
          </a:prstGeom>
          <a:ln w="25400">
            <a:gradFill flip="none" rotWithShape="1">
              <a:gsLst>
                <a:gs pos="99000">
                  <a:srgbClr val="FF0000"/>
                </a:gs>
                <a:gs pos="21000">
                  <a:srgbClr val="4472C4"/>
                </a:gs>
                <a:gs pos="51000">
                  <a:srgbClr val="92D050"/>
                </a:gs>
                <a:gs pos="76000">
                  <a:srgbClr val="FFC00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0A5FAF90-1FDA-AE48-79CB-EB50BB3BAB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32" y="0"/>
            <a:ext cx="68465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58725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D208F8B-70D0-AB7C-EDBB-154DAFAFA741}"/>
              </a:ext>
            </a:extLst>
          </p:cNvPr>
          <p:cNvSpPr txBox="1"/>
          <p:nvPr/>
        </p:nvSpPr>
        <p:spPr>
          <a:xfrm>
            <a:off x="1574737" y="316935"/>
            <a:ext cx="7787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基本信息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7E6BA1B-F940-6A18-6533-355B823E6C26}"/>
              </a:ext>
            </a:extLst>
          </p:cNvPr>
          <p:cNvGrpSpPr/>
          <p:nvPr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DE9EDAE-B9B9-FBEE-F0A1-3CD6534A8781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1642B452-BFDD-3120-945E-39D0BDFBD579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18DAE6E9-CAF6-00A1-4CC0-E78265C531A9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0A77EDD4-B483-C0F6-D128-4B2107897E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818587DD-C4A3-6FD3-EDDE-68EE9814EA48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675AD4AF-9CC4-287B-BF53-D4D64BFE1036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5B824B47-3FA1-C3FB-339E-BCFC9B200F0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7BE51EB4-FF23-8124-31AA-409BAF1CF9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8A86E375-98B7-5522-9EB0-B2145C2A9F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4AA863BC-8706-BB46-8120-32A7AC1042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/>
              <a:t>个人信息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姓名：王芊翔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性别：男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政治面貌：共青团员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学院：机械工程学院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专业：工程力学 </a:t>
            </a:r>
            <a:r>
              <a:rPr lang="en-US" altLang="zh-CN" b="1" dirty="0"/>
              <a:t>(</a:t>
            </a:r>
            <a:r>
              <a:rPr lang="zh-CN" altLang="en-US" b="1" dirty="0"/>
              <a:t>强基计划）</a:t>
            </a:r>
            <a:endParaRPr lang="en-US" altLang="zh-CN" b="1" dirty="0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92204A9A-C186-FF50-A2F1-7F0558220F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/>
              <a:t>成绩排名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上学年加权成绩：</a:t>
            </a:r>
            <a:r>
              <a:rPr lang="en-US" altLang="zh-CN" b="1" dirty="0"/>
              <a:t>91.692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加权排名：</a:t>
            </a:r>
            <a:r>
              <a:rPr lang="en-US" altLang="zh-CN" b="1" dirty="0"/>
              <a:t>2/30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综合测评成绩：</a:t>
            </a:r>
            <a:r>
              <a:rPr lang="en-US" altLang="zh-CN" b="1" dirty="0"/>
              <a:t>78.61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综测排名：</a:t>
            </a:r>
            <a:r>
              <a:rPr lang="en-US" altLang="zh-CN" b="1" dirty="0"/>
              <a:t>2/30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941347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D208F8B-70D0-AB7C-EDBB-154DAFAFA741}"/>
              </a:ext>
            </a:extLst>
          </p:cNvPr>
          <p:cNvSpPr txBox="1"/>
          <p:nvPr/>
        </p:nvSpPr>
        <p:spPr>
          <a:xfrm>
            <a:off x="1574737" y="316935"/>
            <a:ext cx="7787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部分成绩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E9A6FA72-86D0-07B8-E4B5-2111D68ADDA3}"/>
              </a:ext>
            </a:extLst>
          </p:cNvPr>
          <p:cNvGrpSpPr/>
          <p:nvPr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DE9EDAE-B9B9-FBEE-F0A1-3CD6534A8781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1642B452-BFDD-3120-945E-39D0BDFBD579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18DAE6E9-CAF6-00A1-4CC0-E78265C531A9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0A77EDD4-B483-C0F6-D128-4B2107897E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818587DD-C4A3-6FD3-EDDE-68EE9814EA48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675AD4AF-9CC4-287B-BF53-D4D64BFE1036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5B824B47-3FA1-C3FB-339E-BCFC9B200F0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7BE51EB4-FF23-8124-31AA-409BAF1CF9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8A86E375-98B7-5522-9EB0-B2145C2A9F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  <p:graphicFrame>
        <p:nvGraphicFramePr>
          <p:cNvPr id="27" name="表格 22">
            <a:extLst>
              <a:ext uri="{FF2B5EF4-FFF2-40B4-BE49-F238E27FC236}">
                <a16:creationId xmlns:a16="http://schemas.microsoft.com/office/drawing/2014/main" id="{12A60326-C2E9-507D-AC1C-CC61069B1C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0831445"/>
              </p:ext>
            </p:extLst>
          </p:nvPr>
        </p:nvGraphicFramePr>
        <p:xfrm>
          <a:off x="838200" y="1825622"/>
          <a:ext cx="10515600" cy="4447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32966277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987976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48099648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77890635"/>
                    </a:ext>
                  </a:extLst>
                </a:gridCol>
              </a:tblGrid>
              <a:tr h="543917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科目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D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成绩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D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科目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D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成绩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D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6546254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高等流体力学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00D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100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00D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工程振动与测试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00D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94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rgbClr val="00D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8440022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实验流体力学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100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力学工程科学应用实习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92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1533810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艺术实践与表演</a:t>
                      </a:r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3A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99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力学的发展与科研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92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691210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设计心理学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97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创新实践计划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92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7863617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振动模态分析与</a:t>
                      </a:r>
                      <a:b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</a:b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结构动态设计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96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择业指导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92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7728392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有限元法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95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塑性力学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91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863802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高等非线性动力学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94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实验数据分析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90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5069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8713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20000"/>
                <a:lumOff val="8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04B0ACF-90CD-C8FD-774C-B67E9F95E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学习情况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8E3921E-1D10-9574-144D-8A9F3B3E2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3321860" cy="1500187"/>
          </a:xfrm>
        </p:spPr>
        <p:txBody>
          <a:bodyPr/>
          <a:lstStyle/>
          <a:p>
            <a:pPr algn="dist"/>
            <a:r>
              <a:rPr lang="en-US" altLang="zh-CN" b="1" dirty="0"/>
              <a:t>Learning Status</a:t>
            </a:r>
            <a:endParaRPr lang="zh-CN" altLang="en-US" b="1" dirty="0"/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CD90607C-56F1-D41A-E404-17CDCFF28C4A}"/>
              </a:ext>
            </a:extLst>
          </p:cNvPr>
          <p:cNvCxnSpPr>
            <a:cxnSpLocks/>
          </p:cNvCxnSpPr>
          <p:nvPr/>
        </p:nvCxnSpPr>
        <p:spPr>
          <a:xfrm>
            <a:off x="937253" y="4562475"/>
            <a:ext cx="4033581" cy="26988"/>
          </a:xfrm>
          <a:prstGeom prst="line">
            <a:avLst/>
          </a:prstGeom>
          <a:ln w="25400">
            <a:gradFill flip="none" rotWithShape="1">
              <a:gsLst>
                <a:gs pos="99000">
                  <a:srgbClr val="FF0000"/>
                </a:gs>
                <a:gs pos="21000">
                  <a:srgbClr val="4472C4"/>
                </a:gs>
                <a:gs pos="51000">
                  <a:srgbClr val="92D050"/>
                </a:gs>
                <a:gs pos="76000">
                  <a:srgbClr val="FFC00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185529CA-B59A-87FD-3F7B-E85EDB28E0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432" y="0"/>
            <a:ext cx="68465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56238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20000"/>
                <a:lumOff val="8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AA320BAE-8FB9-611A-2B4B-D018B0881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735696" y="373707"/>
            <a:ext cx="5194410" cy="700740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74A5339-321C-AF2F-27EB-1305F3D53B25}"/>
              </a:ext>
            </a:extLst>
          </p:cNvPr>
          <p:cNvSpPr txBox="1"/>
          <p:nvPr/>
        </p:nvSpPr>
        <p:spPr>
          <a:xfrm>
            <a:off x="1574737" y="316935"/>
            <a:ext cx="7787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竞赛</a:t>
            </a: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A539EF23-75CD-22D1-CF3E-C1CC04C483A1}"/>
              </a:ext>
            </a:extLst>
          </p:cNvPr>
          <p:cNvGrpSpPr/>
          <p:nvPr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EC7E4BC-8BF8-764C-00A5-4A28587566CA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3A0CD361-54C1-4432-A270-B15732DBEEA2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6B1EF75A-7F36-B819-9672-845152B93322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F5D9518E-05D6-0812-B050-1FC5576A2C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014D620-F3D3-7D9D-3A3B-4B87CC9A2337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1DFA0B02-4726-05D5-5414-4F46B6E9FAAA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F29D2638-59C5-A6DB-5DD8-869D809528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2393C179-A8B1-A2A4-237D-9D1355D920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21FE1B5D-64EA-3F4C-AEC0-E691708211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150FCE96-83AE-59A1-3322-040895812BA4}"/>
              </a:ext>
            </a:extLst>
          </p:cNvPr>
          <p:cNvGrpSpPr/>
          <p:nvPr/>
        </p:nvGrpSpPr>
        <p:grpSpPr>
          <a:xfrm>
            <a:off x="915931" y="1268261"/>
            <a:ext cx="2707218" cy="2601290"/>
            <a:chOff x="1465568" y="2612462"/>
            <a:chExt cx="2707218" cy="2601290"/>
          </a:xfrm>
        </p:grpSpPr>
        <p:sp>
          <p:nvSpPr>
            <p:cNvPr id="15" name="出自【趣你的PPT】(微信:qunideppt)：最优质的PPT资源库">
              <a:extLst>
                <a:ext uri="{FF2B5EF4-FFF2-40B4-BE49-F238E27FC236}">
                  <a16:creationId xmlns:a16="http://schemas.microsoft.com/office/drawing/2014/main" id="{200093C0-981B-F80A-5481-D3D4F6B9297E}"/>
                </a:ext>
              </a:extLst>
            </p:cNvPr>
            <p:cNvSpPr/>
            <p:nvPr/>
          </p:nvSpPr>
          <p:spPr>
            <a:xfrm>
              <a:off x="1465568" y="2864324"/>
              <a:ext cx="296333" cy="296333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tint val="66000"/>
                    <a:satMod val="160000"/>
                  </a:srgbClr>
                </a:gs>
                <a:gs pos="100000">
                  <a:srgbClr val="014B8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C146B27-1297-4EA0-BFDC-C8B30A7FE698}"/>
                </a:ext>
              </a:extLst>
            </p:cNvPr>
            <p:cNvSpPr/>
            <p:nvPr/>
          </p:nvSpPr>
          <p:spPr>
            <a:xfrm>
              <a:off x="2038736" y="2612462"/>
              <a:ext cx="2134050" cy="26012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全国</a:t>
              </a:r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周培源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大学生力学竞赛（个人赛）二等奖</a:t>
              </a:r>
              <a:endPara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0931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20000"/>
                <a:lumOff val="8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734802C-6EE4-4E23-1F43-90C316B043BF}"/>
              </a:ext>
            </a:extLst>
          </p:cNvPr>
          <p:cNvGrpSpPr/>
          <p:nvPr/>
        </p:nvGrpSpPr>
        <p:grpSpPr>
          <a:xfrm>
            <a:off x="915931" y="1268261"/>
            <a:ext cx="10443368" cy="523220"/>
            <a:chOff x="1465568" y="2612462"/>
            <a:chExt cx="10443368" cy="523220"/>
          </a:xfrm>
        </p:grpSpPr>
        <p:sp>
          <p:nvSpPr>
            <p:cNvPr id="15" name="出自【趣你的PPT】(微信:qunideppt)：最优质的PPT资源库">
              <a:extLst>
                <a:ext uri="{FF2B5EF4-FFF2-40B4-BE49-F238E27FC236}">
                  <a16:creationId xmlns:a16="http://schemas.microsoft.com/office/drawing/2014/main" id="{69E9D3AD-9D34-DDBC-2E7C-B97F193C012A}"/>
                </a:ext>
              </a:extLst>
            </p:cNvPr>
            <p:cNvSpPr/>
            <p:nvPr/>
          </p:nvSpPr>
          <p:spPr>
            <a:xfrm>
              <a:off x="1465568" y="2708676"/>
              <a:ext cx="296333" cy="296333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tint val="66000"/>
                    <a:satMod val="160000"/>
                  </a:srgbClr>
                </a:gs>
                <a:gs pos="100000">
                  <a:srgbClr val="014B8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067A908-DA7F-8AB1-A483-73D70736676B}"/>
                </a:ext>
              </a:extLst>
            </p:cNvPr>
            <p:cNvSpPr/>
            <p:nvPr/>
          </p:nvSpPr>
          <p:spPr>
            <a:xfrm>
              <a:off x="2038735" y="2612462"/>
              <a:ext cx="987020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平板湍流边界层湍动能时空多尺度分布及典型结构拓扑</a:t>
              </a:r>
              <a:endPara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7804BD-0774-E6DC-09C6-B832CAC63449}"/>
              </a:ext>
            </a:extLst>
          </p:cNvPr>
          <p:cNvGrpSpPr/>
          <p:nvPr/>
        </p:nvGrpSpPr>
        <p:grpSpPr>
          <a:xfrm>
            <a:off x="569741" y="1851489"/>
            <a:ext cx="11276069" cy="5006511"/>
            <a:chOff x="607820" y="1851489"/>
            <a:chExt cx="11276069" cy="50065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E5742BBD-EE4B-D552-F41E-712E28A88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6397" y="1851489"/>
              <a:ext cx="3757492" cy="5006511"/>
            </a:xfrm>
            <a:prstGeom prst="rect">
              <a:avLst/>
            </a:prstGeom>
            <a:effectLst/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B7F45AAD-935A-D3B2-8A89-FCF9E594A3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24" t="21031" b="16151"/>
            <a:stretch/>
          </p:blipFill>
          <p:spPr>
            <a:xfrm>
              <a:off x="607820" y="2785310"/>
              <a:ext cx="7518578" cy="4072690"/>
            </a:xfrm>
            <a:prstGeom prst="rect">
              <a:avLst/>
            </a:prstGeom>
            <a:effectLst/>
          </p:spPr>
        </p:pic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80EFA909-1D49-5923-E9FB-C040632AC9B2}"/>
              </a:ext>
            </a:extLst>
          </p:cNvPr>
          <p:cNvSpPr txBox="1"/>
          <p:nvPr/>
        </p:nvSpPr>
        <p:spPr>
          <a:xfrm>
            <a:off x="1574737" y="316935"/>
            <a:ext cx="7787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科研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EB6A780-DC03-D906-4A5F-A566E8F62475}"/>
              </a:ext>
            </a:extLst>
          </p:cNvPr>
          <p:cNvGrpSpPr/>
          <p:nvPr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050083B3-CFFE-69E5-1075-855B5ED98358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D7542520-0F06-342D-3470-C117B8EC3A57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2186960F-ED10-C983-355F-52B4BEE229DF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6DB67A16-03D2-8280-B83B-F75862F12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F167231F-1E37-C4B3-9D1C-9EA41E7EDE77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51B62D16-23F6-DB74-081B-B4323E1E5EA2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82A53695-A445-0789-3591-130ADEE3D1A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EF1F8637-4F09-D0C4-20D9-C265CD37F3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9" name="图片 28">
            <a:extLst>
              <a:ext uri="{FF2B5EF4-FFF2-40B4-BE49-F238E27FC236}">
                <a16:creationId xmlns:a16="http://schemas.microsoft.com/office/drawing/2014/main" id="{D6480C53-1805-8BAE-7156-B08C574994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0EC2D9D-27F2-B456-A8E8-23D2872A3890}"/>
              </a:ext>
            </a:extLst>
          </p:cNvPr>
          <p:cNvSpPr txBox="1"/>
          <p:nvPr/>
        </p:nvSpPr>
        <p:spPr>
          <a:xfrm>
            <a:off x="1489097" y="1851489"/>
            <a:ext cx="7028737" cy="662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1.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在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第十三届实验流体力学大会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上作报告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4712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20000"/>
                <a:lumOff val="8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2CCF8A93-7FFC-77E1-4BF9-D764F6500978}"/>
              </a:ext>
            </a:extLst>
          </p:cNvPr>
          <p:cNvSpPr txBox="1"/>
          <p:nvPr/>
        </p:nvSpPr>
        <p:spPr>
          <a:xfrm>
            <a:off x="1574737" y="316935"/>
            <a:ext cx="7787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科研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0F742DE-E815-1DFA-AD0A-EEDCB77BFD2B}"/>
              </a:ext>
            </a:extLst>
          </p:cNvPr>
          <p:cNvGrpSpPr/>
          <p:nvPr/>
        </p:nvGrpSpPr>
        <p:grpSpPr>
          <a:xfrm>
            <a:off x="0" y="281354"/>
            <a:ext cx="12192000" cy="717530"/>
            <a:chOff x="0" y="281354"/>
            <a:chExt cx="12192000" cy="71753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229E94F1-ED67-D3CB-51BE-26A1BF92D785}"/>
                </a:ext>
              </a:extLst>
            </p:cNvPr>
            <p:cNvGrpSpPr/>
            <p:nvPr/>
          </p:nvGrpSpPr>
          <p:grpSpPr>
            <a:xfrm>
              <a:off x="0" y="281354"/>
              <a:ext cx="12192000" cy="469785"/>
              <a:chOff x="0" y="281354"/>
              <a:chExt cx="12192000" cy="385684"/>
            </a:xfrm>
          </p:grpSpPr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FEC09925-6783-250D-6B6E-9D4159314624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F484573C-46D1-EF94-7A12-BC71B0FC6BB4}"/>
                  </a:ext>
                </a:extLst>
              </p:cNvPr>
              <p:cNvCxnSpPr/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48AF3698-41C7-7C0A-508B-A6C366164D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8BF027BF-61A5-E31A-0951-1E51C6635F67}"/>
                </a:ext>
              </a:extLst>
            </p:cNvPr>
            <p:cNvGrpSpPr/>
            <p:nvPr/>
          </p:nvGrpSpPr>
          <p:grpSpPr>
            <a:xfrm flipV="1">
              <a:off x="0" y="452895"/>
              <a:ext cx="12192000" cy="545989"/>
              <a:chOff x="0" y="281354"/>
              <a:chExt cx="12192000" cy="385684"/>
            </a:xfrm>
          </p:grpSpPr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90F68416-AD1F-72F7-22F7-9D972CC7C73D}"/>
                  </a:ext>
                </a:extLst>
              </p:cNvPr>
              <p:cNvCxnSpPr/>
              <p:nvPr/>
            </p:nvCxnSpPr>
            <p:spPr>
              <a:xfrm>
                <a:off x="0" y="667038"/>
                <a:ext cx="1139483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24000">
                      <a:srgbClr val="4472C4"/>
                    </a:gs>
                    <a:gs pos="55000">
                      <a:srgbClr val="92D050"/>
                    </a:gs>
                    <a:gs pos="77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4EE1B116-419F-695C-BBCA-74E8F0D3D3D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39483" y="281354"/>
                <a:ext cx="351692" cy="385684"/>
              </a:xfrm>
              <a:prstGeom prst="line">
                <a:avLst/>
              </a:prstGeom>
              <a:ln w="25400">
                <a:gradFill>
                  <a:gsLst>
                    <a:gs pos="99000">
                      <a:srgbClr val="FF0000"/>
                    </a:gs>
                    <a:gs pos="25000">
                      <a:srgbClr val="4472C4"/>
                    </a:gs>
                    <a:gs pos="51000">
                      <a:srgbClr val="92D050"/>
                    </a:gs>
                    <a:gs pos="75000">
                      <a:srgbClr val="FFC000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6ABD5E0D-63CD-16A1-47CC-78733C27DD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91175" y="281354"/>
                <a:ext cx="10700825" cy="0"/>
              </a:xfrm>
              <a:prstGeom prst="line">
                <a:avLst/>
              </a:prstGeom>
              <a:ln w="25400">
                <a:gradFill flip="none" rotWithShape="1">
                  <a:gsLst>
                    <a:gs pos="100000">
                      <a:srgbClr val="FF0000"/>
                    </a:gs>
                    <a:gs pos="45000">
                      <a:srgbClr val="4472C4"/>
                    </a:gs>
                    <a:gs pos="68000">
                      <a:srgbClr val="92D050"/>
                    </a:gs>
                    <a:gs pos="84000">
                      <a:srgbClr val="FFC000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1" name="图片 20">
            <a:extLst>
              <a:ext uri="{FF2B5EF4-FFF2-40B4-BE49-F238E27FC236}">
                <a16:creationId xmlns:a16="http://schemas.microsoft.com/office/drawing/2014/main" id="{E3A46CEE-F117-B2A8-A24B-2778D53D75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766" y="0"/>
            <a:ext cx="1278069" cy="1280203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7C8B5DC2-DB61-1FAF-98C9-D21FC4A3F5F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65" y="2718086"/>
            <a:ext cx="11793670" cy="3223518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688B6D64-F22E-0415-24A5-2AF09B352123}"/>
              </a:ext>
            </a:extLst>
          </p:cNvPr>
          <p:cNvGrpSpPr/>
          <p:nvPr/>
        </p:nvGrpSpPr>
        <p:grpSpPr>
          <a:xfrm>
            <a:off x="915931" y="1268261"/>
            <a:ext cx="10443368" cy="523220"/>
            <a:chOff x="1465568" y="2612462"/>
            <a:chExt cx="10443368" cy="523220"/>
          </a:xfrm>
        </p:grpSpPr>
        <p:sp>
          <p:nvSpPr>
            <p:cNvPr id="3" name="出自【趣你的PPT】(微信:qunideppt)：最优质的PPT资源库">
              <a:extLst>
                <a:ext uri="{FF2B5EF4-FFF2-40B4-BE49-F238E27FC236}">
                  <a16:creationId xmlns:a16="http://schemas.microsoft.com/office/drawing/2014/main" id="{FD55A50A-0FAD-A8AE-20F9-51BFEF7CAF70}"/>
                </a:ext>
              </a:extLst>
            </p:cNvPr>
            <p:cNvSpPr/>
            <p:nvPr/>
          </p:nvSpPr>
          <p:spPr>
            <a:xfrm>
              <a:off x="1465568" y="2708676"/>
              <a:ext cx="296333" cy="296333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tint val="66000"/>
                    <a:satMod val="160000"/>
                  </a:srgbClr>
                </a:gs>
                <a:gs pos="100000">
                  <a:srgbClr val="014B8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  <a:cs typeface="+mn-ea"/>
                <a:sym typeface="+mn-lt"/>
              </a:endParaRPr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E07222C2-E4B4-A510-8705-A70E3F481CC8}"/>
                </a:ext>
              </a:extLst>
            </p:cNvPr>
            <p:cNvSpPr/>
            <p:nvPr/>
          </p:nvSpPr>
          <p:spPr>
            <a:xfrm>
              <a:off x="2038735" y="2612462"/>
              <a:ext cx="987020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+mn-lt"/>
                </a:rPr>
                <a:t>平板湍流边界层湍动能时空多尺度分布及典型结构拓扑</a:t>
              </a:r>
              <a:endPara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993EE6C9-EB59-91F0-E526-0CFAF6492C0E}"/>
              </a:ext>
            </a:extLst>
          </p:cNvPr>
          <p:cNvSpPr txBox="1"/>
          <p:nvPr/>
        </p:nvSpPr>
        <p:spPr>
          <a:xfrm>
            <a:off x="1489098" y="1851489"/>
            <a:ext cx="9225668" cy="662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2.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在</a:t>
            </a:r>
            <a:r>
              <a:rPr lang="en-US" altLang="zh-CN" sz="2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Acta </a:t>
            </a:r>
            <a:r>
              <a:rPr lang="en-US" altLang="zh-CN" sz="2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Mechanica</a:t>
            </a:r>
            <a:r>
              <a:rPr lang="en-US" altLang="zh-CN" sz="28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2800" b="1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Sinica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（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SCI Q2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lt"/>
              </a:rPr>
              <a:t>分区）发表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5655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王芊翔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2518</TotalTime>
  <Words>249</Words>
  <Application>Microsoft Office PowerPoint</Application>
  <PresentationFormat>宽屏</PresentationFormat>
  <Paragraphs>82</Paragraphs>
  <Slides>14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微软雅黑</vt:lpstr>
      <vt:lpstr>Arial</vt:lpstr>
      <vt:lpstr>Times New Roman</vt:lpstr>
      <vt:lpstr>王芊翔</vt:lpstr>
      <vt:lpstr>国家奖学金答辩</vt:lpstr>
      <vt:lpstr>PowerPoint 演示文稿</vt:lpstr>
      <vt:lpstr>1 基本信息</vt:lpstr>
      <vt:lpstr>PowerPoint 演示文稿</vt:lpstr>
      <vt:lpstr>PowerPoint 演示文稿</vt:lpstr>
      <vt:lpstr>2 学习情况</vt:lpstr>
      <vt:lpstr>PowerPoint 演示文稿</vt:lpstr>
      <vt:lpstr>PowerPoint 演示文稿</vt:lpstr>
      <vt:lpstr>PowerPoint 演示文稿</vt:lpstr>
      <vt:lpstr>3 生活情况</vt:lpstr>
      <vt:lpstr>PowerPoint 演示文稿</vt:lpstr>
      <vt:lpstr>4 致谢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国家奖学金评选</dc:title>
  <dc:creator>愁眠 夕雨</dc:creator>
  <cp:lastModifiedBy>愁眠 夕雨</cp:lastModifiedBy>
  <cp:revision>400</cp:revision>
  <dcterms:created xsi:type="dcterms:W3CDTF">2023-09-13T06:39:49Z</dcterms:created>
  <dcterms:modified xsi:type="dcterms:W3CDTF">2025-03-19T11:28:48Z</dcterms:modified>
</cp:coreProperties>
</file>

<file path=docProps/thumbnail.jpeg>
</file>